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34" r:id="rId26"/>
    <p:sldId id="302" r:id="rId27"/>
    <p:sldId id="308" r:id="rId28"/>
    <p:sldId id="309" r:id="rId29"/>
    <p:sldId id="314" r:id="rId30"/>
    <p:sldId id="310" r:id="rId31"/>
    <p:sldId id="312" r:id="rId32"/>
    <p:sldId id="311" r:id="rId33"/>
    <p:sldId id="313" r:id="rId34"/>
    <p:sldId id="315" r:id="rId35"/>
    <p:sldId id="316" r:id="rId36"/>
    <p:sldId id="317" r:id="rId37"/>
    <p:sldId id="318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1" r:id="rId46"/>
    <p:sldId id="332" r:id="rId47"/>
    <p:sldId id="319" r:id="rId48"/>
    <p:sldId id="320" r:id="rId49"/>
    <p:sldId id="321" r:id="rId50"/>
    <p:sldId id="322" r:id="rId51"/>
    <p:sldId id="330" r:id="rId52"/>
    <p:sldId id="333" r:id="rId5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34"/>
            <p14:sldId id="302"/>
            <p14:sldId id="308"/>
            <p14:sldId id="309"/>
            <p14:sldId id="314"/>
            <p14:sldId id="310"/>
            <p14:sldId id="312"/>
            <p14:sldId id="311"/>
            <p14:sldId id="313"/>
            <p14:sldId id="315"/>
            <p14:sldId id="316"/>
            <p14:sldId id="317"/>
            <p14:sldId id="318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2"/>
            <p14:sldId id="319"/>
            <p14:sldId id="320"/>
            <p14:sldId id="321"/>
            <p14:sldId id="322"/>
            <p14:sldId id="330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0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2022/9/26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2022/9/26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9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5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4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7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2022/9/26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2022/9/26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r4y167jH/?spm_id_from=trigger_reload&amp;vd_source=d725c7189b43ec52e35cf0f59d3bdcc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or_mod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jc/neural-enhance" TargetMode="External"/><Relationship Id="rId2" Type="http://schemas.openxmlformats.org/officeDocument/2006/relationships/hyperlink" Target="https://paperswithcode.com/task/image-super-reso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86.png"/><Relationship Id="rId4" Type="http://schemas.openxmlformats.org/officeDocument/2006/relationships/image" Target="../media/image7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bilibili.com/video/BV1C7411A7p3?p=3&amp;vd_source=d725c7189b43ec52e35cf0f59d3bdcc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数字图像处理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数字图像处理是什么技术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42905" cy="4822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数字图像处理技术是以</a:t>
            </a:r>
            <a:r>
              <a:rPr lang="zh-CN" altLang="en-US" sz="2000" dirty="0">
                <a:solidFill>
                  <a:srgbClr val="FF0000"/>
                </a:solidFill>
              </a:rPr>
              <a:t>离散</a:t>
            </a:r>
            <a:r>
              <a:rPr lang="zh-CN" altLang="en-US" sz="2000" dirty="0"/>
              <a:t>数字图像为处理对象，通过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CN" altLang="en-US" sz="2000" dirty="0"/>
              <a:t>对图像进行处理，以帮助人类更好地从图像中获取信息。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两个主要应用领域：</a:t>
            </a:r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改善图示信息</a:t>
            </a:r>
            <a:r>
              <a:rPr lang="zh-CN" altLang="en-US" sz="2000" dirty="0"/>
              <a:t>以便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人们</a:t>
            </a:r>
            <a:r>
              <a:rPr lang="zh-CN" altLang="en-US" sz="2000" dirty="0"/>
              <a:t>解释； </a:t>
            </a:r>
            <a:r>
              <a:rPr lang="en-US" altLang="zh-CN" sz="2000" dirty="0"/>
              <a:t>2. 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FF0000"/>
                </a:solidFill>
              </a:rPr>
              <a:t>存储、传输和表示</a:t>
            </a:r>
            <a:r>
              <a:rPr lang="zh-CN" altLang="en-US" sz="2000" dirty="0"/>
              <a:t>而对图像数据进行处理，以便于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机器</a:t>
            </a:r>
            <a:r>
              <a:rPr lang="zh-CN" altLang="en-US" sz="2000" dirty="0"/>
              <a:t>自动理解。</a:t>
            </a:r>
            <a:r>
              <a:rPr lang="en-US" altLang="zh-C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数字图像处理</a:t>
            </a:r>
            <a:r>
              <a:rPr lang="zh-CN" altLang="en-US" sz="2000" dirty="0"/>
              <a:t>是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计算机视觉技术</a:t>
            </a:r>
            <a:r>
              <a:rPr lang="zh-CN" altLang="en-US" sz="2000" dirty="0"/>
              <a:t>的基础学科。区别在于，图像处理输出是图像，计算机视觉输出是知识。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461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211065" cy="4833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我们生活在</a:t>
            </a:r>
            <a:r>
              <a:rPr lang="zh-CN" altLang="en-US" sz="2000" dirty="0">
                <a:solidFill>
                  <a:srgbClr val="FF0000"/>
                </a:solidFill>
              </a:rPr>
              <a:t>信息爆炸</a:t>
            </a:r>
            <a:r>
              <a:rPr lang="zh-CN" altLang="en-US" sz="2000" dirty="0"/>
              <a:t>，注意力缺少的时代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图像信息更易被大脑捕获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比如文字 （哈哈哈，兴高采烈，开心到飞起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r>
              <a:rPr lang="en-US" altLang="zh-CN" sz="2000" dirty="0"/>
              <a:t>-&gt; </a:t>
            </a:r>
            <a:r>
              <a:rPr lang="zh-CN" altLang="en-US" sz="2000" dirty="0"/>
              <a:t>换成表情图片。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A7F97-4EFD-B9A8-9AD2-CFC81F8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2" y="1435608"/>
            <a:ext cx="1524199" cy="208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5E590-CFD7-3BC6-BEF5-9C9A68F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741703"/>
            <a:ext cx="1961082" cy="1961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B54B3-6EA3-DBB3-CC96-4B9EC99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3" y="4491357"/>
            <a:ext cx="1696720" cy="1696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5D67A-065C-0C9A-F2E6-C904D5A6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2" y="4318246"/>
            <a:ext cx="1854634" cy="19185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ED39F6-D2F8-0C9A-8A48-26FD6BFA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526" y="4248345"/>
            <a:ext cx="2058390" cy="20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数字图像处理的生活</a:t>
            </a:r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419" y="1505310"/>
            <a:ext cx="3301567" cy="185612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42D93B4-C3CE-492B-9845-1E1D4944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19" y="3905636"/>
            <a:ext cx="3372686" cy="2301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7F082-30BF-E8B9-FA8F-8233EE8B3213}"/>
              </a:ext>
            </a:extLst>
          </p:cNvPr>
          <p:cNvSpPr txBox="1"/>
          <p:nvPr/>
        </p:nvSpPr>
        <p:spPr>
          <a:xfrm>
            <a:off x="1438687" y="346846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照片质量的优化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35760" y="6256055"/>
            <a:ext cx="104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Photoshop</a:t>
            </a:r>
            <a:endParaRPr lang="zh-CN" altLang="en-US" sz="1400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25CB60-6886-7262-2BB2-83998A03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860" y="1505310"/>
            <a:ext cx="3167380" cy="178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E92C8-6470-6B0C-E5E1-54F3CB6F1AFD}"/>
              </a:ext>
            </a:extLst>
          </p:cNvPr>
          <p:cNvSpPr txBox="1"/>
          <p:nvPr/>
        </p:nvSpPr>
        <p:spPr>
          <a:xfrm>
            <a:off x="5387946" y="3476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数字图像的存储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FA5CF-6889-B46E-0B59-152FA07C3496}"/>
              </a:ext>
            </a:extLst>
          </p:cNvPr>
          <p:cNvSpPr txBox="1"/>
          <p:nvPr/>
        </p:nvSpPr>
        <p:spPr>
          <a:xfrm>
            <a:off x="5457840" y="609103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数字图像的压缩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1D38440B-524E-18D5-CCBD-1A53C995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4860" y="4369660"/>
            <a:ext cx="3167380" cy="1373108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1E50C7F7-520F-4375-8A8A-6119AD49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90995" y="1478272"/>
            <a:ext cx="2284954" cy="26466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322E27-0336-770B-44BE-0C41DF9A4EFE}"/>
              </a:ext>
            </a:extLst>
          </p:cNvPr>
          <p:cNvSpPr txBox="1"/>
          <p:nvPr/>
        </p:nvSpPr>
        <p:spPr>
          <a:xfrm>
            <a:off x="8712762" y="412496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数字图像的降噪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F4B05DC3-9457-8781-191A-41FFB0FEF2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90995" y="4551585"/>
            <a:ext cx="2317573" cy="13731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4B57E7-5065-0100-69B6-02AD91D0C7CE}"/>
              </a:ext>
            </a:extLst>
          </p:cNvPr>
          <p:cNvSpPr txBox="1"/>
          <p:nvPr/>
        </p:nvSpPr>
        <p:spPr>
          <a:xfrm>
            <a:off x="8818839" y="61021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直播翻车现场</a:t>
            </a:r>
          </a:p>
        </p:txBody>
      </p:sp>
    </p:spTree>
    <p:extLst>
      <p:ext uri="{BB962C8B-B14F-4D97-AF65-F5344CB8AC3E}">
        <p14:creationId xmlns:p14="http://schemas.microsoft.com/office/powerpoint/2010/main" val="11426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数字图像处理的工业界</a:t>
            </a:r>
            <a:r>
              <a:rPr lang="zh-CN" altLang="en-US" dirty="0"/>
              <a:t>与学术界应用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24079" y="1351422"/>
            <a:ext cx="2834834" cy="235549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70291" y="3816309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CT </a:t>
            </a:r>
            <a:r>
              <a:rPr lang="zh-CN" altLang="en-US" sz="1400" dirty="0"/>
              <a:t>与 </a:t>
            </a:r>
            <a:r>
              <a:rPr lang="en-US" altLang="zh-CN" sz="1400" dirty="0"/>
              <a:t>X </a:t>
            </a:r>
            <a:r>
              <a:rPr lang="zh-CN" altLang="en-US" sz="1400" dirty="0"/>
              <a:t>射线成像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7" y="1314633"/>
            <a:ext cx="6829425" cy="2514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7102794" y="382923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ECCV 2018 </a:t>
            </a:r>
            <a:r>
              <a:rPr lang="zh-CN" altLang="en-US" sz="1400" dirty="0"/>
              <a:t>车牌识别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9" y="4233483"/>
            <a:ext cx="2008266" cy="20082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1359599" y="624174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2019 </a:t>
            </a:r>
            <a:r>
              <a:rPr lang="zh-CN" altLang="en-US" sz="1400" dirty="0"/>
              <a:t>黑洞照片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13" y="4233483"/>
            <a:ext cx="3327575" cy="185393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4891758" y="61838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卫星飓风图像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26" y="4233483"/>
            <a:ext cx="4266350" cy="181424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8900559" y="6144205"/>
            <a:ext cx="16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工业缺陷检测技术</a:t>
            </a:r>
          </a:p>
        </p:txBody>
      </p:sp>
    </p:spTree>
    <p:extLst>
      <p:ext uri="{BB962C8B-B14F-4D97-AF65-F5344CB8AC3E}">
        <p14:creationId xmlns:p14="http://schemas.microsoft.com/office/powerpoint/2010/main" val="26621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33036" y="1481294"/>
            <a:ext cx="3447122" cy="207365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2129534" y="359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417" y="1440585"/>
            <a:ext cx="3152672" cy="21143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6305347" y="35996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114" y="4228931"/>
            <a:ext cx="3977644" cy="14971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2129534" y="58077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835" y="4059762"/>
            <a:ext cx="3327575" cy="16684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6305346" y="5880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图像重构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57732" y="1440584"/>
            <a:ext cx="3152672" cy="3621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9782662" y="5109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风格迁移</a:t>
            </a:r>
          </a:p>
        </p:txBody>
      </p:sp>
    </p:spTree>
    <p:extLst>
      <p:ext uri="{BB962C8B-B14F-4D97-AF65-F5344CB8AC3E}">
        <p14:creationId xmlns:p14="http://schemas.microsoft.com/office/powerpoint/2010/main" val="33290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757425" y="1527146"/>
            <a:ext cx="2087375" cy="41747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380186" y="5827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超分辨率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11100867" y="67838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5329634" y="5394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1CB9B-9B56-ABC5-8609-BE1DA11A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86" y="1532273"/>
            <a:ext cx="5021517" cy="19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38D83F-55A1-EBA3-7D45-DF9426D651C4}"/>
              </a:ext>
            </a:extLst>
          </p:cNvPr>
          <p:cNvSpPr txBox="1"/>
          <p:nvPr/>
        </p:nvSpPr>
        <p:spPr>
          <a:xfrm>
            <a:off x="3376186" y="35420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Lucida Grande"/>
              </a:rPr>
              <a:t>ECCV 2018 </a:t>
            </a:r>
            <a:r>
              <a:rPr lang="en-US" altLang="zh-CN" sz="1200" dirty="0"/>
              <a:t>ESRGAN: Enhanced Super-Resolution Generative Adversarial Networks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638D3-191A-7FE6-CFA4-16110C7C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45" y="3807519"/>
            <a:ext cx="6212141" cy="156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B8E4B-341C-3ED4-24F1-092387B6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988" y="1401762"/>
            <a:ext cx="1781175" cy="33432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38AD835-FD82-5722-75AA-FCC740A75FAC}"/>
              </a:ext>
            </a:extLst>
          </p:cNvPr>
          <p:cNvSpPr txBox="1"/>
          <p:nvPr/>
        </p:nvSpPr>
        <p:spPr>
          <a:xfrm>
            <a:off x="10147256" y="48353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327989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瞳孔，光的入口。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虹膜，控制瞳孔大小。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角膜与晶状体，凸镜成像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睫状体，控制晶状体的厚度。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视网膜，视觉成像。包含视杆细胞和视锥细胞，视杆细胞对暗光敏感，视锥细胞对颜色和细节敏感。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2823"/>
            <a:ext cx="4628898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666" y="3931729"/>
            <a:ext cx="3610977" cy="2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成像原理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光照在物体上，反射出的光进入人眼中。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通过晶状体聚焦到视网膜上，被视觉细胞所感知，将光信号转变为视觉信号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大脑进行分析，最后成像。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晶状体变厚</a:t>
            </a:r>
            <a:r>
              <a:rPr lang="en-US" altLang="zh-CN" sz="2000" dirty="0"/>
              <a:t> -&gt; </a:t>
            </a:r>
            <a:r>
              <a:rPr lang="zh-CN" altLang="en-US" sz="2000" dirty="0"/>
              <a:t>近视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凹镜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晶状体变薄 </a:t>
            </a:r>
            <a:r>
              <a:rPr lang="en-US" altLang="zh-CN" sz="2000" dirty="0"/>
              <a:t>-&gt; </a:t>
            </a:r>
            <a:r>
              <a:rPr lang="zh-CN" altLang="en-US" sz="2000" dirty="0"/>
              <a:t>远视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凸镜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600" y="1297090"/>
            <a:ext cx="5331915" cy="3046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D7408-F38B-F6DC-FBEE-F7E4C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3899"/>
            <a:ext cx="3505200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可见光是数字图像处理的研究内容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其他频率的电磁波广泛应用于通信和医疗领域。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1101" y="2658308"/>
            <a:ext cx="8289797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教育背景：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2014-2018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江苏海洋大学 学士学位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2019-2020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利物浦大学 硕士学位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职业经历：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2018-2019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同程旅游网络科技公司 软件工程师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2020-2021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微软亚太研发集团 算法工程师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2021-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至今 南京理工大学泰州科技学院 教师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形 6" descr="银行 纯色填充">
            <a:extLst>
              <a:ext uri="{FF2B5EF4-FFF2-40B4-BE49-F238E27FC236}">
                <a16:creationId xmlns:a16="http://schemas.microsoft.com/office/drawing/2014/main" id="{7D8DEC54-0649-1F04-4211-0161F5E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39" y="1524708"/>
            <a:ext cx="393560" cy="393560"/>
          </a:xfrm>
          <a:prstGeom prst="rect">
            <a:avLst/>
          </a:prstGeom>
        </p:spPr>
      </p:pic>
      <p:pic>
        <p:nvPicPr>
          <p:cNvPr id="10" name="图形 9" descr="公文包 纯色填充">
            <a:extLst>
              <a:ext uri="{FF2B5EF4-FFF2-40B4-BE49-F238E27FC236}">
                <a16:creationId xmlns:a16="http://schemas.microsoft.com/office/drawing/2014/main" id="{A73D7723-7BB5-CAA6-0C51-0D181A91B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39" y="3342640"/>
            <a:ext cx="393560" cy="393560"/>
          </a:xfrm>
          <a:prstGeom prst="rect">
            <a:avLst/>
          </a:prstGeom>
        </p:spPr>
      </p:pic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相关授课：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操作系统，数字图像处理，数据挖掘等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研究兴趣：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自然语言处理，计算机视觉，机器学习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28432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自然界的物体，因为光的吸收和反射原理。产生了颜色的概念。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4201" y="2473693"/>
            <a:ext cx="5903598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50063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altLang="zh-CN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 model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abstract mathematical model describing the way 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colors can be represented 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tuples of numbers, typically as three or four values or color components.  [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Wikipedia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D51210-F3EB-6DD7-30AC-46007C8BD75D}"/>
              </a:ext>
            </a:extLst>
          </p:cNvPr>
          <p:cNvSpPr txBox="1">
            <a:spLocks/>
          </p:cNvSpPr>
          <p:nvPr/>
        </p:nvSpPr>
        <p:spPr>
          <a:xfrm>
            <a:off x="539495" y="2936240"/>
            <a:ext cx="10876067" cy="355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种常见的颜色模型：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RGB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，主要用于彩色显示器和彩色相机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CMY/CMYK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（青色、洋红色、黄色和黑色），主要用于彩色打印机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HSI (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色调、饱和度、亮度</a:t>
            </a:r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，符合人类对颜色的感知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 err="1">
                <a:solidFill>
                  <a:srgbClr val="202122"/>
                </a:solidFill>
                <a:latin typeface="Arial" panose="020B0604020202020204" pitchFamily="34" charset="0"/>
              </a:rPr>
              <a:t>YCbCr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亮度和色差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，用于视频播放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-RGB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</a:t>
                </a:r>
                <a:r>
                  <a:rPr lang="zh-CN" altLang="en-US" sz="1600" dirty="0"/>
                  <a:t>是应用最广泛的颜色模型。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</a:t>
                </a:r>
                <a:r>
                  <a:rPr lang="en-US" altLang="zh-CN" sz="1600" dirty="0"/>
                  <a:t>3</a:t>
                </a:r>
                <a:r>
                  <a:rPr lang="zh-CN" altLang="en-US" sz="1600" dirty="0"/>
                  <a:t>种颜色不同强度（灰度）的叠加，可以形成不同颜色。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24 bit </a:t>
                </a:r>
                <a:r>
                  <a:rPr lang="zh-CN" altLang="en-US" sz="1600" dirty="0"/>
                  <a:t>的颜色深度能够覆盖人类视觉范围。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8∗3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=1677, 7216&gt;1000, 0000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  <a:blipFill>
                <a:blip r:embed="rId2"/>
                <a:stretch>
                  <a:fillRect l="-175" b="-4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003" y="3269747"/>
            <a:ext cx="2610256" cy="321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0776B3-C7AC-FF3F-B21A-86DCF3BD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49" y="3269747"/>
            <a:ext cx="3750587" cy="3140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C06497-299A-3A77-E629-064BAC09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626" y="3269747"/>
            <a:ext cx="3894111" cy="31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-CMY/CMYK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用于彩色打印和硬刷。通过油墨对光的吸收、透射和反射，产生不同颜色。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 </a:t>
                </a:r>
                <a:r>
                  <a:rPr lang="zh-CN" altLang="en-US" sz="1600" dirty="0"/>
                  <a:t>颜色模型 是一种加性模型。而</a:t>
                </a: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是减性模型。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转换公式：</a:t>
                </a:r>
                <a:endParaRPr lang="en-US" altLang="zh-CN" sz="16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514350" lvl="1" indent="-285750"/>
                <a:r>
                  <a:rPr lang="zh-CN" altLang="en-US" sz="1600" dirty="0"/>
                  <a:t>因为很难通过油墨叠加出黑色，所有在</a:t>
                </a:r>
                <a:r>
                  <a:rPr lang="en-US" altLang="zh-CN" sz="1600" dirty="0"/>
                  <a:t>CMY</a:t>
                </a:r>
                <a:r>
                  <a:rPr lang="zh-CN" altLang="en-US" sz="1600" dirty="0"/>
                  <a:t>基础上加入黑色得到</a:t>
                </a:r>
                <a:r>
                  <a:rPr lang="en-US" altLang="zh-CN" sz="1600" dirty="0"/>
                  <a:t>CMYK</a:t>
                </a:r>
                <a:r>
                  <a:rPr lang="zh-CN" altLang="en-US" sz="1600" dirty="0"/>
                  <a:t>颜色模型。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8326" y="1435608"/>
            <a:ext cx="3679836" cy="4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-HSI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/>
          </a:bodyPr>
          <a:lstStyle/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/>
              <a:t>HSI</a:t>
            </a:r>
            <a:r>
              <a:rPr lang="zh-CN" altLang="en-US" sz="1600" dirty="0"/>
              <a:t>颜色空间是从人的视觉系统出发，用色调（</a:t>
            </a:r>
            <a:r>
              <a:rPr lang="en-US" altLang="zh-CN" sz="1600" dirty="0"/>
              <a:t>Hue</a:t>
            </a:r>
            <a:r>
              <a:rPr lang="zh-CN" altLang="en-US" sz="1600" dirty="0"/>
              <a:t>）、色饱和度（</a:t>
            </a:r>
            <a:r>
              <a:rPr lang="en-US" altLang="zh-CN" sz="1600" dirty="0"/>
              <a:t>Saturation</a:t>
            </a:r>
            <a:r>
              <a:rPr lang="zh-CN" altLang="en-US" sz="1600" dirty="0"/>
              <a:t>）和亮度（</a:t>
            </a:r>
            <a:r>
              <a:rPr lang="en-US" altLang="zh-CN" sz="1600" dirty="0"/>
              <a:t>Intensity</a:t>
            </a:r>
            <a:r>
              <a:rPr lang="zh-CN" altLang="en-US" sz="1600" dirty="0"/>
              <a:t>）来描述色彩。</a:t>
            </a:r>
            <a:endParaRPr lang="en-US" altLang="zh-CN" sz="1600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右图是</a:t>
            </a:r>
            <a:r>
              <a:rPr lang="en-US" altLang="zh-CN" sz="1600" dirty="0"/>
              <a:t>HSI</a:t>
            </a:r>
            <a:r>
              <a:rPr lang="zh-CN" altLang="en-US" sz="1600" dirty="0"/>
              <a:t>的双圆锥模型。模型中双圆锥的上顶点对应</a:t>
            </a:r>
            <a:r>
              <a:rPr lang="en-US" altLang="zh-CN" sz="1600" dirty="0"/>
              <a:t>I=1</a:t>
            </a:r>
            <a:r>
              <a:rPr lang="zh-CN" altLang="en-US" sz="1600" dirty="0"/>
              <a:t>，即白色；下顶点对应</a:t>
            </a:r>
            <a:r>
              <a:rPr lang="en-US" altLang="zh-CN" sz="1600" dirty="0"/>
              <a:t>I=0</a:t>
            </a:r>
            <a:r>
              <a:rPr lang="zh-CN" altLang="en-US" sz="1600" dirty="0"/>
              <a:t>，即黑色。色调（色相）用角度表示，</a:t>
            </a:r>
            <a:r>
              <a:rPr lang="en-US" altLang="zh-CN" sz="1600" dirty="0"/>
              <a:t>0°</a:t>
            </a:r>
            <a:r>
              <a:rPr lang="zh-CN" altLang="en-US" sz="1600" dirty="0"/>
              <a:t>表示红色，互补色相差</a:t>
            </a:r>
            <a:r>
              <a:rPr lang="en-US" altLang="zh-CN" sz="1600" dirty="0"/>
              <a:t>180°</a:t>
            </a:r>
            <a:r>
              <a:rPr lang="zh-CN" altLang="en-US" sz="1600" dirty="0"/>
              <a:t>。饱和度的取值范围从</a:t>
            </a:r>
            <a:r>
              <a:rPr lang="en-US" altLang="zh-CN" sz="1600" dirty="0"/>
              <a:t>0</a:t>
            </a:r>
            <a:r>
              <a:rPr lang="zh-CN" altLang="en-US" sz="1600" dirty="0"/>
              <a:t>到</a:t>
            </a:r>
            <a:r>
              <a:rPr lang="en-US" altLang="zh-CN" sz="1600" dirty="0"/>
              <a:t>1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对应于垂直轴的中心线（也就是说这条线上没有色彩，只有灰度），</a:t>
            </a:r>
            <a:r>
              <a:rPr lang="en-US" altLang="zh-CN" sz="1600" dirty="0"/>
              <a:t>I=0.5</a:t>
            </a:r>
            <a:r>
              <a:rPr lang="zh-CN" altLang="en-US" sz="1600" dirty="0"/>
              <a:t>时红色的饱和度为</a:t>
            </a:r>
            <a:r>
              <a:rPr lang="en-US" altLang="zh-CN" sz="1600" dirty="0"/>
              <a:t>1</a:t>
            </a:r>
            <a:r>
              <a:rPr lang="zh-CN" altLang="en-US" sz="1600" dirty="0"/>
              <a:t>，颜色空间中的点到</a:t>
            </a:r>
            <a:r>
              <a:rPr lang="en-US" altLang="zh-CN" sz="1600" dirty="0"/>
              <a:t>I</a:t>
            </a:r>
            <a:r>
              <a:rPr lang="zh-CN" altLang="en-US" sz="1600" dirty="0"/>
              <a:t>轴的距离即是其饱和度。</a:t>
            </a:r>
            <a:endParaRPr lang="en-US" altLang="zh-CN" sz="16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96222DA-0025-912C-A466-264D33511D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890B41-9749-40AC-387A-54C7A724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0" y="1980354"/>
            <a:ext cx="3009966" cy="32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71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F3CF881-2CD8-BA70-E518-A310CCE502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4916" y="4372630"/>
            <a:ext cx="4416425" cy="1821775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987AB2-C88E-7839-6981-970A1223EA3A}"/>
              </a:ext>
            </a:extLst>
          </p:cNvPr>
          <p:cNvSpPr txBox="1"/>
          <p:nvPr/>
        </p:nvSpPr>
        <p:spPr>
          <a:xfrm>
            <a:off x="1887938" y="39008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简化的相机成像原理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0826CC-608D-8E32-6682-E0744C13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6" y="1466088"/>
            <a:ext cx="4668202" cy="2456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99B646-A259-9199-B63A-931C554B9451}"/>
              </a:ext>
            </a:extLst>
          </p:cNvPr>
          <p:cNvSpPr txBox="1"/>
          <p:nvPr/>
        </p:nvSpPr>
        <p:spPr>
          <a:xfrm>
            <a:off x="1697608" y="6194405"/>
            <a:ext cx="272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CCD</a:t>
            </a:r>
            <a:r>
              <a:rPr lang="zh-CN" altLang="en-US" dirty="0"/>
              <a:t>、</a:t>
            </a:r>
            <a:r>
              <a:rPr lang="en-US" altLang="zh-CN" dirty="0"/>
              <a:t>CMOS </a:t>
            </a:r>
            <a:r>
              <a:rPr lang="zh-CN" altLang="en-US" dirty="0"/>
              <a:t>传感器结构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C2443A5-17C5-8543-C589-C35D7988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6088"/>
            <a:ext cx="4277322" cy="33818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770E83-878B-24B4-2B5B-8B0539F147AB}"/>
              </a:ext>
            </a:extLst>
          </p:cNvPr>
          <p:cNvSpPr txBox="1"/>
          <p:nvPr/>
        </p:nvSpPr>
        <p:spPr>
          <a:xfrm>
            <a:off x="7565247" y="4847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光电二极管</a:t>
            </a:r>
          </a:p>
        </p:txBody>
      </p:sp>
    </p:spTree>
    <p:extLst>
      <p:ext uri="{BB962C8B-B14F-4D97-AF65-F5344CB8AC3E}">
        <p14:creationId xmlns:p14="http://schemas.microsoft.com/office/powerpoint/2010/main" val="235959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869688"/>
            <a:ext cx="11111993" cy="1540256"/>
          </a:xfrm>
        </p:spPr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光是模拟信号，计算机只能处理数字信号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另一方面，感知原件以阵列形式排列，阵列越多，原始图像的像素也就越多。这是采样的过程。也就是对图像的坐标值就行数字化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" y="1388598"/>
            <a:ext cx="8230126" cy="31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003" y="1383166"/>
            <a:ext cx="6165597" cy="438771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模数转换过程 </a:t>
            </a:r>
            <a:r>
              <a:rPr lang="en-US" altLang="zh-CN" sz="1800" dirty="0"/>
              <a:t>ADC </a:t>
            </a:r>
            <a:r>
              <a:rPr lang="zh-CN" altLang="en-US" sz="1800" dirty="0"/>
              <a:t>（</a:t>
            </a:r>
            <a:r>
              <a:rPr lang="en-US" altLang="zh-CN" sz="1800" dirty="0"/>
              <a:t>Analog digital converter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1" y="2078578"/>
            <a:ext cx="4173906" cy="3692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1B670E-F822-E920-7EC9-DE0B25E8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5" y="2078578"/>
            <a:ext cx="5917817" cy="24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像素与颜色深度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9D61FE5-9C33-557C-5047-B017D4973B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94262" y="1290320"/>
            <a:ext cx="2618138" cy="23872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CDC2F-D142-4FFA-CE41-39EBF8C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62" y="3966547"/>
            <a:ext cx="2618138" cy="23226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2B5F63-E361-0FBF-4074-B742DB50FED4}"/>
              </a:ext>
            </a:extLst>
          </p:cNvPr>
          <p:cNvSpPr txBox="1"/>
          <p:nvPr/>
        </p:nvSpPr>
        <p:spPr>
          <a:xfrm>
            <a:off x="8745938" y="3689548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lenna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75D439-29B8-BC01-E920-E4E82985ED86}"/>
              </a:ext>
            </a:extLst>
          </p:cNvPr>
          <p:cNvSpPr txBox="1"/>
          <p:nvPr/>
        </p:nvSpPr>
        <p:spPr>
          <a:xfrm>
            <a:off x="8745938" y="6289192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Lenna 3D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坐标采样 </a:t>
                </a:r>
                <a:r>
                  <a:rPr lang="en-US" altLang="zh-CN" sz="1400" dirty="0"/>
                  <a:t>-&gt; </a:t>
                </a:r>
                <a:r>
                  <a:rPr lang="zh-CN" altLang="en-US" sz="1400" dirty="0"/>
                  <a:t>像素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量化</a:t>
                </a:r>
                <a:r>
                  <a:rPr lang="en-US" altLang="zh-CN" sz="1400" dirty="0"/>
                  <a:t> -&gt; </a:t>
                </a:r>
                <a:r>
                  <a:rPr lang="zh-CN" altLang="en-US" sz="1400" dirty="0"/>
                  <a:t>颜色深度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图像的数学定义：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一个单色图像是一个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维光强函数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400" dirty="0"/>
                  <a:t> </a:t>
                </a:r>
                <a:r>
                  <a:rPr lang="zh-CN" altLang="en-US" sz="1400" dirty="0"/>
                  <a:t>标注了空间坐标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的值和这个点的光强（灰度）成正比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其实等价于二维数组，矩阵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  <a:blipFill>
                <a:blip r:embed="rId4"/>
                <a:stretch>
                  <a:fillRect l="-97" t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AC94747-4C56-DEE8-539A-194D0E318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846" y="4780030"/>
            <a:ext cx="4682836" cy="16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联系方式：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QQ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939647181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办公室：敏行楼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A401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课程群：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6BC3BB-58B5-0F49-DB1C-D14E841AB171}"/>
              </a:ext>
            </a:extLst>
          </p:cNvPr>
          <p:cNvSpPr/>
          <p:nvPr/>
        </p:nvSpPr>
        <p:spPr>
          <a:xfrm>
            <a:off x="9161544" y="2106656"/>
            <a:ext cx="1229360" cy="11023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21AFBDA-9A8C-D9D9-720E-8CC8A7464C38}"/>
              </a:ext>
            </a:extLst>
          </p:cNvPr>
          <p:cNvSpPr/>
          <p:nvPr/>
        </p:nvSpPr>
        <p:spPr>
          <a:xfrm>
            <a:off x="8599052" y="3791224"/>
            <a:ext cx="1229360" cy="1102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BB3736-E514-26CB-4A22-72537828CD8E}"/>
              </a:ext>
            </a:extLst>
          </p:cNvPr>
          <p:cNvSpPr/>
          <p:nvPr/>
        </p:nvSpPr>
        <p:spPr>
          <a:xfrm>
            <a:off x="6636326" y="4510880"/>
            <a:ext cx="1229360" cy="11023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科研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B0985C-AEA9-C64F-E00A-B47892474355}"/>
              </a:ext>
            </a:extLst>
          </p:cNvPr>
          <p:cNvSpPr/>
          <p:nvPr/>
        </p:nvSpPr>
        <p:spPr>
          <a:xfrm>
            <a:off x="6636326" y="1686012"/>
            <a:ext cx="1229360" cy="11023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FF46-44B8-0383-2F9E-DD047158F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55" y="3213548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图像的表示按照显示结构可以分为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单通道图像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灰度图像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二值图像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多通道图像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RGB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HSI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Lab </a:t>
            </a:r>
            <a:r>
              <a:rPr lang="zh-CN" altLang="en-US" sz="2400" dirty="0"/>
              <a:t>图像</a:t>
            </a:r>
            <a:r>
              <a:rPr lang="en-US" altLang="zh-CN" sz="2400" dirty="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1440" y="1673619"/>
            <a:ext cx="6120082" cy="41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灰度图像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灰度数字图像是每个像素只有一个采样颜色的图像。这类图像通常显示为从最暗黑色到最亮的白色的灰度。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可以采用下列公式，将</a:t>
                </a:r>
                <a:r>
                  <a:rPr lang="en-US" altLang="zh-CN" sz="2000" dirty="0"/>
                  <a:t>RGB</a:t>
                </a:r>
                <a:r>
                  <a:rPr lang="zh-CN" altLang="en-US" sz="2000" dirty="0"/>
                  <a:t>图像转为灰度图像：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ra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=0.3∗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+0.59∗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]/3</m:t>
                    </m:r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922"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7062" y="1507529"/>
            <a:ext cx="4555442" cy="1326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B2D91-2614-DF5F-023E-71C44CFC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62" y="3429000"/>
            <a:ext cx="2605738" cy="25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1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二值图像（黑白图像）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二值图像也叫黑白图像，是特殊的 </a:t>
                </a:r>
                <a:r>
                  <a:rPr lang="en-US" altLang="zh-CN" sz="2000" dirty="0"/>
                  <a:t>1bit </a:t>
                </a:r>
                <a:r>
                  <a:rPr lang="zh-CN" altLang="en-US" sz="2000" dirty="0"/>
                  <a:t>色深的灰度图像，只有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255 </a:t>
                </a:r>
                <a:r>
                  <a:rPr lang="zh-CN" altLang="en-US" sz="2000" dirty="0"/>
                  <a:t>两个数值。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转换过程：彩色图像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灰度图像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二值图像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公式：</a:t>
                </a:r>
                <a:endParaRPr lang="en-US" altLang="zh-CN" sz="2000" dirty="0"/>
              </a:p>
              <a:p>
                <a:pPr marL="571500" lvl="1" indent="-342900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𝑇h𝑟𝑒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h𝑜𝑙𝑑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255, 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≫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4779" y="2035244"/>
            <a:ext cx="3557370" cy="35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-RGB</a:t>
            </a:r>
            <a:r>
              <a:rPr lang="zh-CN" altLang="en-US" dirty="0"/>
              <a:t>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5729224" cy="45486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RGB</a:t>
            </a:r>
            <a:r>
              <a:rPr lang="zh-CN" altLang="en-US" sz="2000" dirty="0"/>
              <a:t>图像由</a:t>
            </a:r>
            <a:r>
              <a:rPr lang="en-US" altLang="zh-CN" sz="2000" dirty="0"/>
              <a:t>3</a:t>
            </a:r>
            <a:r>
              <a:rPr lang="zh-CN" altLang="en-US" sz="2000" dirty="0"/>
              <a:t>个通道构成，分别代表着各个分量上的大小。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每个分量上一个矩阵，合起来是一个</a:t>
            </a:r>
            <a:r>
              <a:rPr lang="zh-CN" altLang="en-US" sz="2000" dirty="0">
                <a:solidFill>
                  <a:srgbClr val="FF0000"/>
                </a:solidFill>
              </a:rPr>
              <a:t>张量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937E1-B6A8-3965-0575-5CA72A62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37" y="1574800"/>
            <a:ext cx="4926382" cy="40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C32C-C4CD-4ACC-9AE2-834126A7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2434" y="3613447"/>
            <a:ext cx="4263350" cy="28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7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74F9010-7214-84D0-1BDA-062D3E5A4C90}"/>
              </a:ext>
            </a:extLst>
          </p:cNvPr>
          <p:cNvSpPr txBox="1">
            <a:spLocks/>
          </p:cNvSpPr>
          <p:nvPr/>
        </p:nvSpPr>
        <p:spPr>
          <a:xfrm>
            <a:off x="539495" y="1435608"/>
            <a:ext cx="11079849" cy="716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图像分辨率描述了取样的坐标系如何靠近，更多的分辨率代表着更多的细节。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B4718-0150-A289-C96A-FB370270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622402"/>
            <a:ext cx="3548935" cy="25311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A80AD5-C6F0-3D06-E756-BA3D2987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6" y="2622402"/>
            <a:ext cx="3836388" cy="26734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DF2F70-2B57-D875-9053-EC8D4DAF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4" y="2622402"/>
            <a:ext cx="3651012" cy="25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77785-B49B-6704-3709-A3997D24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261937"/>
            <a:ext cx="5357198" cy="3859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B5AD4-ADDC-30D2-6F85-3A4A527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14" y="2261936"/>
            <a:ext cx="5393555" cy="385924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82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图像分辨率是不是只和像素个数有关？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39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分辨率的测量标准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51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图像分辨率与像素个数和显示大小都有关系。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分辨率，又称解析度、解像度，可以细分为显示分辨率、图像分辨率、打印分辨率和扫描分辨率等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SPI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samples per inch</a:t>
            </a:r>
            <a:r>
              <a:rPr lang="zh-CN" altLang="en-US" sz="2000" dirty="0">
                <a:solidFill>
                  <a:schemeClr val="tx1"/>
                </a:solidFill>
              </a:rPr>
              <a:t>）：主要用于扫描仪和图像采集设备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pixels per inch</a:t>
            </a:r>
            <a:r>
              <a:rPr lang="zh-CN" altLang="en-US" sz="2000" dirty="0">
                <a:solidFill>
                  <a:schemeClr val="tx1"/>
                </a:solidFill>
              </a:rPr>
              <a:t>）：每英寸有多少像素用于显示，比如 </a:t>
            </a:r>
            <a:r>
              <a:rPr lang="en-US" altLang="zh-CN" sz="2000" dirty="0" err="1">
                <a:solidFill>
                  <a:schemeClr val="tx1"/>
                </a:solidFill>
              </a:rPr>
              <a:t>Iphone</a:t>
            </a:r>
            <a:r>
              <a:rPr lang="en-US" altLang="zh-CN" sz="2000" dirty="0">
                <a:solidFill>
                  <a:schemeClr val="tx1"/>
                </a:solidFill>
              </a:rPr>
              <a:t> 8 plus: 5.5 inch, resolution 1920*1080, 401 </a:t>
            </a:r>
            <a:r>
              <a:rPr lang="en-US" altLang="zh-CN" sz="2000" dirty="0" err="1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dots per inch</a:t>
            </a:r>
            <a:r>
              <a:rPr lang="zh-CN" altLang="en-US" sz="2000" dirty="0">
                <a:solidFill>
                  <a:schemeClr val="tx1"/>
                </a:solidFill>
              </a:rPr>
              <a:t>）：打印分辨率，描述了每英寸有多少墨点。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24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分辨率的量化标准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3125866"/>
            <a:ext cx="11181450" cy="74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3600" dirty="0">
                <a:solidFill>
                  <a:schemeClr val="tx1"/>
                </a:solidFill>
              </a:rPr>
              <a:t>有没有办法能够通过算法去增加图像的分辨率呢？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pic>
        <p:nvPicPr>
          <p:cNvPr id="4" name="图形 3" descr="头上的大脑 纯色填充">
            <a:extLst>
              <a:ext uri="{FF2B5EF4-FFF2-40B4-BE49-F238E27FC236}">
                <a16:creationId xmlns:a16="http://schemas.microsoft.com/office/drawing/2014/main" id="{81F8AE9F-726A-22EB-5B6A-7DB7DCE9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8527" y="4092823"/>
            <a:ext cx="181494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6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图像分辨率</a:t>
            </a:r>
            <a:r>
              <a:rPr lang="en-US" altLang="zh-CN" dirty="0"/>
              <a:t>-</a:t>
            </a:r>
            <a:r>
              <a:rPr lang="zh-CN" altLang="en-US" dirty="0"/>
              <a:t>图像插值算法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D68BFBB-14EA-EB77-C7D3-69BCC2B93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723" y="1591829"/>
            <a:ext cx="11290553" cy="51876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插值算法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最近邻算法 </a:t>
            </a:r>
            <a:r>
              <a:rPr lang="en-US" altLang="zh-CN" sz="2400" dirty="0">
                <a:solidFill>
                  <a:srgbClr val="FF0000"/>
                </a:solidFill>
              </a:rPr>
              <a:t>Nearest neighbor algorithm</a:t>
            </a: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双线性插值法 </a:t>
            </a:r>
            <a:r>
              <a:rPr lang="en-US" altLang="zh-CN" sz="2400" dirty="0">
                <a:solidFill>
                  <a:srgbClr val="FF0000"/>
                </a:solidFill>
              </a:rPr>
              <a:t>Bilinear algorithm</a:t>
            </a: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双立方（三次卷积）插值 </a:t>
            </a:r>
            <a:r>
              <a:rPr lang="en-US" altLang="zh-CN" sz="2400" dirty="0"/>
              <a:t>Bicubic algorithm</a:t>
            </a:r>
          </a:p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深度学习算法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SRCNN (</a:t>
            </a:r>
            <a:r>
              <a:rPr lang="zh-CN" altLang="en-US" sz="2400" dirty="0"/>
              <a:t>卷积神经网络</a:t>
            </a:r>
            <a:r>
              <a:rPr lang="en-US" altLang="zh-CN" sz="2400" dirty="0"/>
              <a:t>)</a:t>
            </a: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SRGAN</a:t>
            </a:r>
            <a:r>
              <a:rPr lang="zh-CN" altLang="en-US" sz="2400" dirty="0"/>
              <a:t>（生成对抗网络）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3907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最近邻插值算法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最近邻插值算法（</a:t>
                </a:r>
                <a:r>
                  <a:rPr lang="en-US" altLang="zh-CN" sz="1800" dirty="0"/>
                  <a:t>Nearest Neighbor Interpolation</a:t>
                </a:r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基本原理：设图像被等比例缩放到原来的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倍。则缩放后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上的像素值应该对应于原图像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 // a, j //a)</a:t>
                </a:r>
                <a:r>
                  <a:rPr lang="zh-CN" altLang="en-US" sz="1800" dirty="0"/>
                  <a:t>上的像素。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整除</a:t>
                </a:r>
                <a:r>
                  <a:rPr lang="en-US" altLang="zh-CN" sz="18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计算简单，但不够精确。但当图像中的像素灰度级有细微变化时，该方法会在图像中产生人工的痕迹。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 r="-2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81" y="2218366"/>
            <a:ext cx="4510855" cy="24212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8104861" y="46442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最近邻插值算法</a:t>
            </a:r>
          </a:p>
        </p:txBody>
      </p:sp>
    </p:spTree>
    <p:extLst>
      <p:ext uri="{BB962C8B-B14F-4D97-AF65-F5344CB8AC3E}">
        <p14:creationId xmlns:p14="http://schemas.microsoft.com/office/powerpoint/2010/main" val="123089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课程介绍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数字图像处理是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实验性较强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的课程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最终成绩：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50~60%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5~6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理论考试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30~40%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平时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基本原理：设图像被等比例缩放到原来的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倍。则缩放后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上的像素值应该对应于原图像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上的像素。我们可以通过原图像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周围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个点的值</a:t>
                </a:r>
                <a:r>
                  <a:rPr lang="zh-CN" altLang="en-US" sz="1800" dirty="0"/>
                  <a:t>，算出该点的值。这样就实现了缩放。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9088" y="1680693"/>
            <a:ext cx="3924102" cy="40259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8340892" y="57906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5D47D-931C-2ADA-1CB6-4EB04ECB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0" y="3693647"/>
            <a:ext cx="3685964" cy="24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0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sz="1900" b="1" dirty="0"/>
                  <a:t>推导过程</a:t>
                </a:r>
                <a:r>
                  <a:rPr lang="en-US" altLang="zh-CN" sz="1900" b="1" dirty="0"/>
                  <a:t>: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1800" dirty="0"/>
                  <a:t>先求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12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b="1" dirty="0"/>
                  <a:t>推导过程</a:t>
                </a:r>
                <a:r>
                  <a:rPr lang="en-US" altLang="zh-CN" sz="1800" b="1" dirty="0"/>
                  <a:t>:</a:t>
                </a:r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zh-CN" altLang="en-US" sz="1800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/>
                  <a:t>像素值，求出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/>
                  <a:t> </a:t>
                </a:r>
              </a:p>
              <a:p>
                <a:pPr algn="ctr"/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06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 startAt="3"/>
                </a:pPr>
                <a:r>
                  <a:rPr lang="zh-CN" altLang="en-US" sz="1800" dirty="0"/>
                  <a:t>通过像素关系，化简得：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508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深度学习的方法进行超分辨率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C50603D-1324-DAC7-55B7-C8A1EA8515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1897" y="1449709"/>
            <a:ext cx="5127012" cy="496023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通过大量的图像数据，让模型学习丰富的图像纹理特征和像素相关性，来进行图像超分辨率算法。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相关论文和代码</a:t>
            </a:r>
            <a:r>
              <a:rPr lang="en-US" altLang="zh-CN" sz="2400" dirty="0"/>
              <a:t>:</a:t>
            </a:r>
          </a:p>
          <a:p>
            <a:pPr algn="ctr"/>
            <a:r>
              <a:rPr lang="en-US" altLang="zh-CN" sz="2400" dirty="0">
                <a:hlinkClick r:id="rId2"/>
              </a:rPr>
              <a:t>https://paperswithcode.com/task/image-super-resolution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实验课会让大家跑一下现成的深度学习模型。</a:t>
            </a:r>
            <a:endParaRPr lang="en-US" altLang="zh-CN" sz="2400" dirty="0"/>
          </a:p>
          <a:p>
            <a:pPr algn="ctr"/>
            <a:r>
              <a:rPr lang="en-US" altLang="zh-CN" sz="2400" dirty="0">
                <a:hlinkClick r:id="rId3"/>
              </a:rPr>
              <a:t>https://github.com/alexjc/neural-enhance</a:t>
            </a:r>
            <a:endParaRPr lang="en-US" altLang="zh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8FE432-EEEA-D811-609E-EE3A8731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3891"/>
            <a:ext cx="5373924" cy="2540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E477749-7552-73F1-E9D4-6B39D4AD2B7D}"/>
              </a:ext>
            </a:extLst>
          </p:cNvPr>
          <p:cNvSpPr txBox="1"/>
          <p:nvPr/>
        </p:nvSpPr>
        <p:spPr>
          <a:xfrm>
            <a:off x="7907556" y="4544291"/>
            <a:ext cx="21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CVPR 2017 SRGAN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646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图像量化与颜色深度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颜色深度描述了多少比特 </a:t>
                </a:r>
                <a:r>
                  <a:rPr lang="en-US" altLang="zh-CN" sz="1800" dirty="0"/>
                  <a:t>bit </a:t>
                </a:r>
                <a:r>
                  <a:rPr lang="zh-CN" altLang="en-US" sz="1800" dirty="0"/>
                  <a:t>显示单向素颜色。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如果有</a:t>
                </a:r>
                <a:r>
                  <a:rPr lang="en-US" altLang="zh-CN" sz="1800" dirty="0"/>
                  <a:t>m</a:t>
                </a:r>
                <a:r>
                  <a:rPr lang="zh-CN" altLang="en-US" sz="1800" dirty="0"/>
                  <a:t>个</a:t>
                </a:r>
                <a:r>
                  <a:rPr lang="en-US" altLang="zh-CN" sz="1800" dirty="0"/>
                  <a:t>bit </a:t>
                </a:r>
                <a:r>
                  <a:rPr lang="zh-CN" altLang="en-US" sz="1800" dirty="0"/>
                  <a:t>显示单色灰度像素，则总共可以显示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1800" dirty="0"/>
                  <a:t>个颜色。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随着</a:t>
                </a:r>
                <a:r>
                  <a:rPr lang="en-US" altLang="zh-CN" sz="1800" dirty="0"/>
                  <a:t>m </a:t>
                </a:r>
                <a:r>
                  <a:rPr lang="zh-CN" altLang="en-US" sz="1800" dirty="0"/>
                  <a:t>的增加，能够表示更多的颜色信息。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E5C9052-3268-D538-3AF0-8444C72A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91" y="2150417"/>
            <a:ext cx="4884787" cy="32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7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图像质量的评价指标</a:t>
            </a:r>
            <a:r>
              <a:rPr lang="en-US" altLang="zh-CN" dirty="0"/>
              <a:t>-PSNR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en-US" altLang="zh-CN" sz="1800" dirty="0"/>
                  <a:t>Peak Signal-to-Noise Ratio</a:t>
                </a:r>
                <a:r>
                  <a:rPr lang="zh-CN" altLang="en-US" sz="1800" dirty="0"/>
                  <a:t>）峰值信噪比。用于衡量两张图像之间的差异。例如原图像与处理过后的图像（量化，超分辨率，压缩等）。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公式为：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=10∗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∑∑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单位</m:t>
                    </m:r>
                  </m:oMath>
                </a14:m>
                <a:r>
                  <a:rPr lang="zh-CN" altLang="en-US" sz="1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代表颜色深度，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为图片总像素个数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004F99C-04B9-BD6E-BF48-4E6A2DE6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82" y="1422998"/>
            <a:ext cx="4625065" cy="2571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5E0292-3BB3-E8C5-A370-36FCFADF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81" y="4058654"/>
            <a:ext cx="4625065" cy="25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7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像素间的关系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11079848" cy="4641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邻域</a:t>
            </a:r>
            <a:r>
              <a:rPr lang="en-US" altLang="zh-CN" sz="2000" dirty="0"/>
              <a:t>-</a:t>
            </a:r>
            <a:r>
              <a:rPr lang="zh-CN" altLang="en-US" sz="2000" dirty="0"/>
              <a:t>描述像素的邻接关系，仅考虑像素间的空间关系。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连接：空间上相邻且像素灰度值相似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连通性：反应两个像素的空间关系。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距离度量：像素间的距离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13997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邻域关系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邻域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描述像素的邻接关系，仅考虑像素间的空间关系。</a:t>
                </a:r>
                <a:endParaRPr lang="en-US" altLang="zh-CN" sz="18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位于坐标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处的像素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个水平和垂直相邻像素，其坐标为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/>
                  <a:t>。这组像素称为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邻域，用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 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  <a:blipFill>
                <a:blip r:embed="rId2"/>
                <a:stretch>
                  <a:fillRect l="-222" t="-2116" b="-6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FF57A43-708E-B12F-7134-EBA036B7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35" y="2426293"/>
            <a:ext cx="1236951" cy="1067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 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个对角相邻像素的坐标是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1800" dirty="0"/>
                  <a:t>。用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r="-2550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7AAB5DD-D59D-C8CB-C1EA-2F660FDCF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235" y="4049235"/>
            <a:ext cx="1236951" cy="114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)。</m:t>
                    </m:r>
                  </m:oMath>
                </a14:m>
                <a:r>
                  <a:rPr lang="zh-CN" altLang="en-US" sz="1800" dirty="0"/>
                  <a:t>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邻域。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  <a:blipFill>
                <a:blip r:embed="rId6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46190B1-951B-154F-7010-47EB056A5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35" y="5413302"/>
            <a:ext cx="1236952" cy="11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81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连接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连接：空间上相邻且像素灰度值相似，假设图片为二值图像，即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4-</a:t>
                </a:r>
                <a:r>
                  <a:rPr lang="zh-CN" altLang="en-US" sz="1800" dirty="0"/>
                  <a:t>连接，即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并且像素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和 </a:t>
                </a:r>
                <a:r>
                  <a:rPr lang="en-US" altLang="zh-CN" sz="1800" dirty="0"/>
                  <a:t>q 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  <a:blipFill>
                <a:blip r:embed="rId2"/>
                <a:stretch>
                  <a:fillRect l="-277" t="-5714" b="-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8-</a:t>
                </a:r>
                <a:r>
                  <a:rPr lang="zh-CN" altLang="en-US" sz="1800" dirty="0"/>
                  <a:t>连接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  <a:blipFill>
                <a:blip r:embed="rId3"/>
                <a:stretch>
                  <a:fillRect l="-388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1800" dirty="0"/>
                  <a:t>-</a:t>
                </a:r>
                <a:r>
                  <a:rPr lang="zh-CN" altLang="en-US" sz="1800" dirty="0"/>
                  <a:t>连接（混合连接），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或者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且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)∩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800" dirty="0"/>
                  <a:t>空集；且像素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27FA947-CD5E-10BD-91E9-58E6B6F2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329" y="2185032"/>
            <a:ext cx="1379341" cy="1178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0F4B24-8AA5-0195-70B0-39D7AA9B0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28" y="3930803"/>
            <a:ext cx="1214601" cy="12031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6328" y="5454130"/>
            <a:ext cx="1320102" cy="120317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916403-BD19-D3DE-3EB6-914908E2874C}"/>
              </a:ext>
            </a:extLst>
          </p:cNvPr>
          <p:cNvSpPr txBox="1"/>
          <p:nvPr/>
        </p:nvSpPr>
        <p:spPr>
          <a:xfrm>
            <a:off x="930443" y="55576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为了消除连通二义性</a:t>
            </a:r>
          </a:p>
        </p:txBody>
      </p:sp>
    </p:spTree>
    <p:extLst>
      <p:ext uri="{BB962C8B-B14F-4D97-AF65-F5344CB8AC3E}">
        <p14:creationId xmlns:p14="http://schemas.microsoft.com/office/powerpoint/2010/main" val="44706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参考资料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课内资料：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上课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PPT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实验课指导书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教材 （数字图像处理与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实现）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72200459-9DC1-06CE-C40F-3466B9311C39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课外资料：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-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冈萨雷斯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互联网资源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A0A0B-972B-89E3-CFA1-7A84A0B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34" y="3537388"/>
            <a:ext cx="1771898" cy="1771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C26E9-1141-0B52-42EE-3A7762CE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4" y="5362394"/>
            <a:ext cx="2023476" cy="783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3C0E7-6E7D-5797-CB55-419B99F4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352" y="4468903"/>
            <a:ext cx="1609974" cy="783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124BF8-351B-DDD4-BD43-7C8B7E168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7" y="5488692"/>
            <a:ext cx="1582227" cy="791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5F586-89D6-A929-9794-92A28A3B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88" y="3727121"/>
            <a:ext cx="1483564" cy="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连通性：反应两个像素的空间关系。通路指像素</a:t>
            </a:r>
            <a:r>
              <a:rPr lang="en-US" altLang="zh-CN" sz="1800" dirty="0"/>
              <a:t>p</a:t>
            </a:r>
            <a:r>
              <a:rPr lang="zh-CN" altLang="en-US" sz="1800" dirty="0"/>
              <a:t>和</a:t>
            </a:r>
            <a:r>
              <a:rPr lang="en-US" altLang="zh-CN" sz="1800" dirty="0"/>
              <a:t>q</a:t>
            </a:r>
            <a:r>
              <a:rPr lang="zh-CN" altLang="en-US" sz="1800" dirty="0"/>
              <a:t>，通过连接关系，连接的路线。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种类：</a:t>
            </a:r>
            <a:r>
              <a:rPr lang="en-US" altLang="zh-CN" sz="1800" dirty="0"/>
              <a:t>4-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8-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m-</a:t>
            </a:r>
            <a:r>
              <a:rPr lang="zh-CN" altLang="en-US" sz="1800" dirty="0"/>
              <a:t>连通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实例：像素 </a:t>
            </a:r>
            <a:r>
              <a:rPr lang="en-US" altLang="zh-CN" sz="1800" dirty="0"/>
              <a:t>s </a:t>
            </a:r>
            <a:r>
              <a:rPr lang="zh-CN" altLang="en-US" sz="1800" dirty="0"/>
              <a:t>和 </a:t>
            </a:r>
            <a:r>
              <a:rPr lang="en-US" altLang="zh-CN" sz="1800" dirty="0"/>
              <a:t>t </a:t>
            </a:r>
            <a:r>
              <a:rPr lang="zh-CN" altLang="en-US" sz="1800" dirty="0"/>
              <a:t>间 （右图）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4-</a:t>
            </a:r>
            <a:r>
              <a:rPr lang="zh-CN" altLang="en-US" sz="1800" dirty="0"/>
              <a:t>连通：不存在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8-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2</a:t>
            </a:r>
            <a:r>
              <a:rPr lang="zh-CN" altLang="en-US" sz="1800" dirty="0"/>
              <a:t>条通路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M-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1</a:t>
            </a:r>
            <a:r>
              <a:rPr lang="zh-CN" altLang="en-US" sz="1800" dirty="0"/>
              <a:t>条通路</a:t>
            </a:r>
            <a:endParaRPr lang="en-US" altLang="zh-CN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8326" y="3001398"/>
            <a:ext cx="2518141" cy="17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距离度量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假设像素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的坐标分别为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欧几里得距离：</a:t>
                </a:r>
                <a:endParaRPr lang="en-US" altLang="zh-CN" sz="1800" dirty="0"/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+|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⁡(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上海交大：</a:t>
                </a:r>
                <a:r>
                  <a:rPr lang="zh-CN" altLang="en-US" sz="1800" dirty="0">
                    <a:hlinkClick r:id="rId2"/>
                  </a:rPr>
                  <a:t>数学之旅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8E61D6B-825D-B2F1-F0BE-51734A691E35}"/>
              </a:ext>
            </a:extLst>
          </p:cNvPr>
          <p:cNvSpPr txBox="1"/>
          <p:nvPr/>
        </p:nvSpPr>
        <p:spPr>
          <a:xfrm>
            <a:off x="5638800" y="2975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950572-38D7-7075-A37D-310ED049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4125"/>
            <a:ext cx="5495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4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学术诚信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3608B-75CF-912F-16AA-0ABD0BFECF28}"/>
              </a:ext>
            </a:extLst>
          </p:cNvPr>
          <p:cNvSpPr txBox="1"/>
          <p:nvPr/>
        </p:nvSpPr>
        <p:spPr>
          <a:xfrm>
            <a:off x="541610" y="1524708"/>
            <a:ext cx="5097190" cy="36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通勤率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—&gt; 10%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的平时分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严禁无理由缺勤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，特殊情况请假）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遵守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学术诚信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，不允许抄袭，严禁弄虚作假。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实验部分，请大家一定不要抄袭。我会认真评阅。如有雷同，此次实验为</a:t>
            </a:r>
            <a:r>
              <a:rPr lang="en-US" altLang="zh-CN" sz="2000" dirty="0">
                <a:solidFill>
                  <a:srgbClr val="FF0000"/>
                </a:solidFill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分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。不管是抄还是被抄。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E865F-EB19-5F4A-44DE-2FFCA0CE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0" y="1571366"/>
            <a:ext cx="38676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实验要求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每次实验都会有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Deadline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天以内，本次实验扣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天即以上，本次实验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，过时不收。（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特殊原因，请找成长导师或辅导员与我说明情况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实验采用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编程语言。（提前熟悉下语法）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每次实验，需要提交源码和撰写一份实验报告（格式自拟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pdf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提交，有一定的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美观分数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严禁抄袭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不会的题，请写上思路和课上相关内容知识点。</a:t>
            </a:r>
          </a:p>
        </p:txBody>
      </p:sp>
    </p:spTree>
    <p:extLst>
      <p:ext uri="{BB962C8B-B14F-4D97-AF65-F5344CB8AC3E}">
        <p14:creationId xmlns:p14="http://schemas.microsoft.com/office/powerpoint/2010/main" val="7781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数字图像概述与基础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数字图像概述与基础</a:t>
            </a:r>
            <a:r>
              <a:rPr lang="en-US" altLang="zh-CN" dirty="0"/>
              <a:t>-</a:t>
            </a:r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数字图像处理概述（是什么技术，为什么要学，应用）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人类视觉系统，光与电磁波，颜色模型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数字图像的感知与获取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数字图像的表示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数字图像的存储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数字图像的分辨率与颜色深度</a:t>
            </a:r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2122</TotalTime>
  <Words>2737</Words>
  <Application>Microsoft Office PowerPoint</Application>
  <PresentationFormat>宽屏</PresentationFormat>
  <Paragraphs>291</Paragraphs>
  <Slides>52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Lucida Grande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数字图像处理</vt:lpstr>
      <vt:lpstr>自我介绍</vt:lpstr>
      <vt:lpstr>自我介绍</vt:lpstr>
      <vt:lpstr>课程介绍</vt:lpstr>
      <vt:lpstr>参考资料</vt:lpstr>
      <vt:lpstr>学术诚信</vt:lpstr>
      <vt:lpstr>实验要求</vt:lpstr>
      <vt:lpstr>PowerPoint 演示文稿</vt:lpstr>
      <vt:lpstr>数字图像概述与基础-学习目标</vt:lpstr>
      <vt:lpstr>数字图像处理是什么技术</vt:lpstr>
      <vt:lpstr>数字图像处理的重要性</vt:lpstr>
      <vt:lpstr>数字图像处理的生活应用</vt:lpstr>
      <vt:lpstr>数字图像处理的工业界与学术界应用</vt:lpstr>
      <vt:lpstr>计算机视觉（Computer version）的应用</vt:lpstr>
      <vt:lpstr>计算机视觉（Computer version）的应用</vt:lpstr>
      <vt:lpstr>人类视觉模型-结构</vt:lpstr>
      <vt:lpstr>人类视觉模型-成像原理</vt:lpstr>
      <vt:lpstr>光与电磁波</vt:lpstr>
      <vt:lpstr>光与电磁波</vt:lpstr>
      <vt:lpstr>光与电磁波</vt:lpstr>
      <vt:lpstr>人眼中的色彩</vt:lpstr>
      <vt:lpstr>颜色模型</vt:lpstr>
      <vt:lpstr>颜色模型-RGB</vt:lpstr>
      <vt:lpstr>颜色模型-CMY/CMYK</vt:lpstr>
      <vt:lpstr>颜色模型-HSI</vt:lpstr>
      <vt:lpstr>数字图像的感知与获取</vt:lpstr>
      <vt:lpstr>数字图像的感知与获取-采样与量化</vt:lpstr>
      <vt:lpstr>数字图像的感知与获取-采样与量化</vt:lpstr>
      <vt:lpstr>图像的表示-像素与颜色深度</vt:lpstr>
      <vt:lpstr>图像的表示</vt:lpstr>
      <vt:lpstr>图像的表示-灰度图像</vt:lpstr>
      <vt:lpstr>图像的表示-二值图像（黑白图像）</vt:lpstr>
      <vt:lpstr>图像的表示-RGB图像</vt:lpstr>
      <vt:lpstr>图像的表示-分辨率和量化</vt:lpstr>
      <vt:lpstr>图像的表示-分辨率和量化</vt:lpstr>
      <vt:lpstr>图像的表示-分辨率的测量标准</vt:lpstr>
      <vt:lpstr>图像的表示-分辨率的量化标准</vt:lpstr>
      <vt:lpstr>图像分辨率-图像插值算法</vt:lpstr>
      <vt:lpstr>最近邻插值算法</vt:lpstr>
      <vt:lpstr>双线性插值算法</vt:lpstr>
      <vt:lpstr>双线性插值算法</vt:lpstr>
      <vt:lpstr>双线性插值算法</vt:lpstr>
      <vt:lpstr>双线性插值算法</vt:lpstr>
      <vt:lpstr>深度学习的方法进行超分辨率</vt:lpstr>
      <vt:lpstr>图像量化与颜色深度</vt:lpstr>
      <vt:lpstr>图像质量的评价指标-PSNR</vt:lpstr>
      <vt:lpstr>图像的表示-像素间的关系</vt:lpstr>
      <vt:lpstr>像素间的关系-邻域关系</vt:lpstr>
      <vt:lpstr>像素间的关系-连接</vt:lpstr>
      <vt:lpstr>像素间的关系-连通性</vt:lpstr>
      <vt:lpstr>像素间的关系-距离度量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392</cp:revision>
  <dcterms:created xsi:type="dcterms:W3CDTF">2022-07-19T07:06:29Z</dcterms:created>
  <dcterms:modified xsi:type="dcterms:W3CDTF">2022-09-26T12:41:56Z</dcterms:modified>
  <cp:version/>
</cp:coreProperties>
</file>